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18" r:id="rId2"/>
    <p:sldId id="406" r:id="rId3"/>
    <p:sldId id="427" r:id="rId4"/>
    <p:sldId id="458" r:id="rId5"/>
    <p:sldId id="439" r:id="rId6"/>
    <p:sldId id="440" r:id="rId7"/>
    <p:sldId id="457" r:id="rId8"/>
    <p:sldId id="430" r:id="rId9"/>
    <p:sldId id="303" r:id="rId10"/>
  </p:sldIdLst>
  <p:sldSz cx="12192000" cy="6858000"/>
  <p:notesSz cx="6797675" cy="9926638"/>
  <p:defaultTextStyle>
    <a:defPPr>
      <a:defRPr lang="en-US"/>
    </a:defPPr>
    <a:lvl1pPr marL="0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28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42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56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70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84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98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13" algn="l" defTabSz="9142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" userDrawn="1">
          <p15:clr>
            <a:srgbClr val="A4A3A4"/>
          </p15:clr>
        </p15:guide>
        <p15:guide id="2" orient="horz" pos="981" userDrawn="1">
          <p15:clr>
            <a:srgbClr val="A4A3A4"/>
          </p15:clr>
        </p15:guide>
        <p15:guide id="3" orient="horz" pos="3308" userDrawn="1">
          <p15:clr>
            <a:srgbClr val="A4A3A4"/>
          </p15:clr>
        </p15:guide>
        <p15:guide id="4" orient="horz" pos="3651" userDrawn="1">
          <p15:clr>
            <a:srgbClr val="A4A3A4"/>
          </p15:clr>
        </p15:guide>
        <p15:guide id="5" orient="horz" pos="1592" userDrawn="1">
          <p15:clr>
            <a:srgbClr val="A4A3A4"/>
          </p15:clr>
        </p15:guide>
        <p15:guide id="6" pos="2533" userDrawn="1">
          <p15:clr>
            <a:srgbClr val="A4A3A4"/>
          </p15:clr>
        </p15:guide>
        <p15:guide id="7" pos="93" userDrawn="1">
          <p15:clr>
            <a:srgbClr val="A4A3A4"/>
          </p15:clr>
        </p15:guide>
        <p15:guide id="8" pos="7679" userDrawn="1">
          <p15:clr>
            <a:srgbClr val="A4A3A4"/>
          </p15:clr>
        </p15:guide>
        <p15:guide id="9" pos="688" userDrawn="1">
          <p15:clr>
            <a:srgbClr val="A4A3A4"/>
          </p15:clr>
        </p15:guide>
        <p15:guide id="10" pos="75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99"/>
    <a:srgbClr val="4F81BD"/>
    <a:srgbClr val="99CCFF"/>
    <a:srgbClr val="D0D8E8"/>
    <a:srgbClr val="008080"/>
    <a:srgbClr val="6D642F"/>
    <a:srgbClr val="E9EDF4"/>
    <a:srgbClr val="080808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89" autoAdjust="0"/>
    <p:restoredTop sz="86418" autoAdjust="0"/>
  </p:normalViewPr>
  <p:slideViewPr>
    <p:cSldViewPr snapToGrid="0" showGuides="1">
      <p:cViewPr>
        <p:scale>
          <a:sx n="145" d="100"/>
          <a:sy n="145" d="100"/>
        </p:scale>
        <p:origin x="480" y="936"/>
      </p:cViewPr>
      <p:guideLst>
        <p:guide orient="horz" pos="193"/>
        <p:guide orient="horz" pos="981"/>
        <p:guide orient="horz" pos="3308"/>
        <p:guide orient="horz" pos="3651"/>
        <p:guide orient="horz" pos="1592"/>
        <p:guide pos="2533"/>
        <p:guide pos="93"/>
        <p:guide pos="7679"/>
        <p:guide pos="688"/>
        <p:guide pos="7551"/>
      </p:guideLst>
    </p:cSldViewPr>
  </p:slideViewPr>
  <p:outlineViewPr>
    <p:cViewPr>
      <p:scale>
        <a:sx n="33" d="100"/>
        <a:sy n="33" d="100"/>
      </p:scale>
      <p:origin x="0" y="-9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CF92A-0ECF-2C49-BA6A-781D6C894125}" type="datetimeFigureOut">
              <a:rPr lang="en-US" smtClean="0"/>
              <a:t>6/7/17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45B4B-9F61-6C42-A4F4-B010C1B6E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2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3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CDDCB7B4-97E6-411F-9440-E96E74A0F4F4}" type="datetimeFigureOut">
              <a:rPr lang="en-US" smtClean="0"/>
              <a:pPr/>
              <a:t>6/7/17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FCDE2B68-4648-42A4-887C-3CB67B324E3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09871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28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42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56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70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84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98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13" algn="l" defTabSz="914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E2B68-4648-42A4-887C-3CB67B324E36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999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E2B68-4648-42A4-887C-3CB67B324E36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6309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 lIns="91423" tIns="45711" rIns="91423" bIns="45711"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10572781" y="6492901"/>
            <a:ext cx="1442144" cy="365125"/>
          </a:xfrm>
          <a:prstGeom prst="rect">
            <a:avLst/>
          </a:prstGeom>
        </p:spPr>
        <p:txBody>
          <a:bodyPr vert="horz" lIns="91423" tIns="45711" rIns="91423" bIns="45711" rtlCol="0" anchor="ctr"/>
          <a:lstStyle/>
          <a:p>
            <a:pPr marL="0" marR="0" lvl="0" indent="0" algn="r" defTabSz="9142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Slide </a:t>
            </a:r>
            <a:fld id="{73128F9D-BD76-4F2C-9387-0304D20DCA59}" type="slidenum">
              <a:rPr kumimoji="0" lang="en-AU" sz="1200" b="0" i="1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r" defTabSz="91422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AU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679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0850134" y="6488668"/>
            <a:ext cx="1293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Page </a:t>
            </a:r>
            <a:fld id="{044FA3E1-A7F0-4D4F-B7F3-61F870110AEA}" type="slidenum">
              <a:rPr lang="en-US" smtClean="0">
                <a:solidFill>
                  <a:schemeClr val="bg1"/>
                </a:solidFill>
              </a:r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00834"/>
            <a:ext cx="12192000" cy="3571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en-AU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23" tIns="45711" rIns="91423" bIns="4571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 flipH="1">
            <a:off x="2057401" y="0"/>
            <a:ext cx="10134599" cy="1000108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  <a:alpha val="6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en-AU" sz="180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" y="1071546"/>
            <a:ext cx="12189884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" y="6429396"/>
            <a:ext cx="12189884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RAG logo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-1"/>
            <a:ext cx="2057400" cy="104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22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6" indent="-342836" algn="l" defTabSz="914228" rtl="0" eaLnBrk="1" latinLnBrk="0" hangingPunct="1">
        <a:spcBef>
          <a:spcPct val="20000"/>
        </a:spcBef>
        <a:buFont typeface="Arial" pitchFamily="34" charset="0"/>
        <a:buChar char="•"/>
        <a:defRPr sz="32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810" indent="-285696" algn="l" defTabSz="914228" rtl="0" eaLnBrk="1" latinLnBrk="0" hangingPunct="1">
        <a:spcBef>
          <a:spcPct val="20000"/>
        </a:spcBef>
        <a:buFont typeface="Arial" pitchFamily="34" charset="0"/>
        <a:buChar char="–"/>
        <a:defRPr sz="28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142785" indent="-228557" algn="l" defTabSz="914228" rtl="0" eaLnBrk="1" latinLnBrk="0" hangingPunct="1">
        <a:spcBef>
          <a:spcPct val="20000"/>
        </a:spcBef>
        <a:buFont typeface="Arial" pitchFamily="34" charset="0"/>
        <a:buChar char="•"/>
        <a:defRPr sz="24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599899" indent="-228557" algn="l" defTabSz="914228" rtl="0" eaLnBrk="1" latinLnBrk="0" hangingPunct="1">
        <a:spcBef>
          <a:spcPct val="20000"/>
        </a:spcBef>
        <a:buFont typeface="Arial" pitchFamily="34" charset="0"/>
        <a:buChar char="–"/>
        <a:defRPr sz="20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057013" indent="-228557" algn="l" defTabSz="914228" rtl="0" eaLnBrk="1" latinLnBrk="0" hangingPunct="1">
        <a:spcBef>
          <a:spcPct val="20000"/>
        </a:spcBef>
        <a:buFont typeface="Arial" pitchFamily="34" charset="0"/>
        <a:buChar char="»"/>
        <a:defRPr sz="2000" b="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127" indent="-228557" algn="l" defTabSz="9142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42" indent="-228557" algn="l" defTabSz="9142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55" indent="-228557" algn="l" defTabSz="9142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69" indent="-228557" algn="l" defTabSz="9142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4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8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2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6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70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84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98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13" algn="l" defTabSz="914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2666976" y="3471405"/>
            <a:ext cx="6786610" cy="1754308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Alexandria Residents’ Action Group</a:t>
            </a:r>
          </a:p>
          <a:p>
            <a:pPr algn="ctr">
              <a:spcBef>
                <a:spcPts val="1200"/>
              </a:spcBef>
            </a:pPr>
            <a:r>
              <a:rPr lang="en-AU" sz="2800" b="1" dirty="0" smtClean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8 June</a:t>
            </a:r>
            <a:r>
              <a:rPr lang="en-AU" sz="2800" b="1" dirty="0" smtClean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en-AU" sz="2800" b="1" dirty="0" smtClean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2017 </a:t>
            </a:r>
            <a:r>
              <a:rPr lang="en-AU" sz="2800" b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Meeting</a:t>
            </a:r>
          </a:p>
          <a:p>
            <a:pPr algn="ctr">
              <a:spcBef>
                <a:spcPts val="1200"/>
              </a:spcBef>
            </a:pPr>
            <a:endParaRPr lang="en-AU" sz="2800" b="1" dirty="0">
              <a:solidFill>
                <a:schemeClr val="bg1"/>
              </a:solidFill>
              <a:effectLst>
                <a:outerShdw dist="25400" dir="7200000" sx="101000" sy="101000" algn="tl" rotWithShape="0">
                  <a:schemeClr val="tx2">
                    <a:lumMod val="50000"/>
                  </a:scheme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4418" y="5690219"/>
            <a:ext cx="3131138" cy="400091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r>
              <a:rPr lang="en-AU" sz="2000" b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Alexandria Town Hall</a:t>
            </a:r>
          </a:p>
        </p:txBody>
      </p:sp>
      <p:pic>
        <p:nvPicPr>
          <p:cNvPr id="6" name="Picture 5" descr="ARAG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2885" y="768810"/>
            <a:ext cx="2718073" cy="183825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5475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30528" y="180839"/>
            <a:ext cx="6207484" cy="677108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4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213487"/>
            <a:ext cx="11206976" cy="3170080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marL="799949" lvl="1" indent="-342836">
              <a:buFont typeface="Arial"/>
              <a:buChar char="•"/>
            </a:pPr>
            <a:r>
              <a:rPr lang="en-AU" sz="4000" dirty="0" smtClean="0"/>
              <a:t>Traffic calming/management </a:t>
            </a:r>
          </a:p>
          <a:p>
            <a:pPr marL="799949" lvl="1" indent="-342836">
              <a:buFont typeface="Arial"/>
              <a:buChar char="•"/>
            </a:pPr>
            <a:r>
              <a:rPr lang="en-AU" sz="4000" dirty="0" smtClean="0"/>
              <a:t>Update on Act4Alexandria</a:t>
            </a:r>
            <a:endParaRPr lang="en-AU" sz="4000" dirty="0"/>
          </a:p>
          <a:p>
            <a:pPr marL="799949" lvl="1" indent="-342836">
              <a:buFont typeface="Arial"/>
              <a:buChar char="•"/>
            </a:pPr>
            <a:r>
              <a:rPr lang="en-AU" sz="4000" dirty="0" smtClean="0"/>
              <a:t>Ideas for posting Act4Alexandria</a:t>
            </a:r>
            <a:r>
              <a:rPr lang="en-AU" sz="4000" dirty="0"/>
              <a:t> </a:t>
            </a:r>
            <a:r>
              <a:rPr lang="en-AU" sz="4000" dirty="0" smtClean="0"/>
              <a:t>on social media</a:t>
            </a:r>
            <a:endParaRPr lang="en-US" sz="4000" dirty="0" smtClean="0"/>
          </a:p>
          <a:p>
            <a:pPr marL="799949" lvl="1" indent="-342836">
              <a:buFont typeface="Arial"/>
              <a:buChar char="•"/>
            </a:pPr>
            <a:r>
              <a:rPr lang="en-US" sz="4000" dirty="0" smtClean="0"/>
              <a:t>Other business</a:t>
            </a:r>
          </a:p>
          <a:p>
            <a:pPr marL="457113" lvl="1"/>
            <a:r>
              <a:rPr lang="en-US" sz="4000" dirty="0" smtClean="0">
                <a:solidFill>
                  <a:srgbClr val="0070C0"/>
                </a:solidFill>
              </a:rPr>
              <a:t>Welcome to Cr Jess </a:t>
            </a:r>
            <a:r>
              <a:rPr lang="en-US" sz="4000" dirty="0" smtClean="0">
                <a:solidFill>
                  <a:srgbClr val="0070C0"/>
                </a:solidFill>
              </a:rPr>
              <a:t>Miller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8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74" y="180839"/>
            <a:ext cx="9952539" cy="615553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000" dirty="0" smtClean="0">
                <a:solidFill>
                  <a:schemeClr val="bg1"/>
                </a:solidFill>
                <a:latin typeface="+mj-lt"/>
              </a:rPr>
              <a:t>Traffic Calming/Managemen</a:t>
            </a:r>
            <a:r>
              <a:rPr lang="en-AU" sz="4000" dirty="0" smtClean="0">
                <a:solidFill>
                  <a:schemeClr val="bg1"/>
                </a:solidFill>
                <a:latin typeface="+mj-lt"/>
              </a:rPr>
              <a:t>t for Alexandria</a:t>
            </a:r>
            <a:endParaRPr lang="en-AU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286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474" y="180839"/>
            <a:ext cx="9952539" cy="615553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000" dirty="0" smtClean="0">
                <a:solidFill>
                  <a:schemeClr val="bg1"/>
                </a:solidFill>
                <a:latin typeface="+mj-lt"/>
              </a:rPr>
              <a:t>Traffic Calming/Managemen</a:t>
            </a:r>
            <a:r>
              <a:rPr lang="en-AU" sz="4000" dirty="0" smtClean="0">
                <a:solidFill>
                  <a:schemeClr val="bg1"/>
                </a:solidFill>
                <a:latin typeface="+mj-lt"/>
              </a:rPr>
              <a:t>t for Alexandria</a:t>
            </a:r>
            <a:endParaRPr lang="en-AU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74" y="1167998"/>
            <a:ext cx="6306480" cy="52152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01962" y="1116623"/>
            <a:ext cx="46511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Suggestion from </a:t>
            </a:r>
            <a:r>
              <a:rPr lang="en-US" b="1" dirty="0"/>
              <a:t>John </a:t>
            </a:r>
            <a:r>
              <a:rPr lang="en-US" b="1" dirty="0" err="1" smtClean="0"/>
              <a:t>Eleftheriou</a:t>
            </a:r>
            <a:r>
              <a:rPr lang="en-US" b="1" dirty="0" smtClean="0"/>
              <a:t> </a:t>
            </a:r>
            <a:r>
              <a:rPr lang="en-US" dirty="0" smtClean="0"/>
              <a:t>(resident of Alexandria) re the laneways (Belmont, Lawrence and Euston) to </a:t>
            </a:r>
            <a:r>
              <a:rPr lang="en-US" dirty="0" err="1"/>
              <a:t>minimise</a:t>
            </a:r>
            <a:r>
              <a:rPr lang="en-US" dirty="0"/>
              <a:t> the laneways being used as high-speed rat-runs by drivers trying to avoid the inevitable congestion on Euston and Mitchell Roads.</a:t>
            </a:r>
          </a:p>
          <a:p>
            <a:r>
              <a:rPr lang="en-US" dirty="0"/>
              <a:t> </a:t>
            </a:r>
          </a:p>
          <a:p>
            <a:r>
              <a:rPr lang="en-US" dirty="0" smtClean="0"/>
              <a:t>Make all the lanes ONE-WAY</a:t>
            </a:r>
            <a:r>
              <a:rPr lang="en-US" dirty="0"/>
              <a:t>, but alternating </a:t>
            </a:r>
            <a:r>
              <a:rPr lang="en-US" dirty="0" smtClean="0"/>
              <a:t>blocks - Belmont </a:t>
            </a:r>
            <a:r>
              <a:rPr lang="en-US" dirty="0"/>
              <a:t>Lane between Huntley &amp; Maddox one-way South, between Maddox and Harley, one-way North, switching back again between Harley &amp; Fountain</a:t>
            </a:r>
          </a:p>
          <a:p>
            <a:r>
              <a:rPr lang="en-US" dirty="0"/>
              <a:t>Then alternate the directions for Lawrence lane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Only a small inconvenience for locals, garbage trucks </a:t>
            </a:r>
            <a:r>
              <a:rPr lang="en-US" dirty="0" err="1"/>
              <a:t>etc</a:t>
            </a:r>
            <a:r>
              <a:rPr lang="en-US" dirty="0"/>
              <a:t>, but more painful for rat-running.</a:t>
            </a:r>
          </a:p>
          <a:p>
            <a:endParaRPr lang="en-US" dirty="0" smtClean="0"/>
          </a:p>
          <a:p>
            <a:r>
              <a:rPr lang="en-US" dirty="0" smtClean="0"/>
              <a:t>Minimal </a:t>
            </a:r>
            <a:r>
              <a:rPr lang="en-US" dirty="0"/>
              <a:t>cost – just the cost of about 18 signs!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8615" y="180839"/>
            <a:ext cx="7789397" cy="677108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400" dirty="0" smtClean="0">
                <a:solidFill>
                  <a:schemeClr val="bg1"/>
                </a:solidFill>
                <a:latin typeface="+mj-lt"/>
              </a:rPr>
              <a:t>163-173 Euston Road - DA</a:t>
            </a:r>
            <a:endParaRPr lang="en-AU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251285"/>
            <a:ext cx="10972800" cy="487488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836" indent="-342836" algn="l" defTabSz="9142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810" indent="-285696" algn="l" defTabSz="9142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142785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599899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013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127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42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55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69" indent="-228557" algn="l" defTabSz="9142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/>
              <a:t>DA 2017/238</a:t>
            </a:r>
          </a:p>
          <a:p>
            <a:pPr marL="0" indent="0">
              <a:buNone/>
            </a:pPr>
            <a:r>
              <a:rPr lang="en-US" sz="2400" dirty="0"/>
              <a:t>Stage 1 development application for demolition and concept mixed use proposal for 3 building envelopes, including 2 basement parking levels with vehicle access to McEvoy Street, a 6 </a:t>
            </a:r>
            <a:r>
              <a:rPr lang="en-US" sz="2400" dirty="0" err="1"/>
              <a:t>storey</a:t>
            </a:r>
            <a:r>
              <a:rPr lang="en-US" sz="2400" dirty="0"/>
              <a:t> mixed use building to McEvoy Street with ground floor retail and residential above, a centrally located 6 </a:t>
            </a:r>
            <a:r>
              <a:rPr lang="en-US" sz="2400" dirty="0" err="1"/>
              <a:t>storey</a:t>
            </a:r>
            <a:r>
              <a:rPr lang="en-US" sz="2400" dirty="0"/>
              <a:t> residential building and a 3 </a:t>
            </a:r>
            <a:r>
              <a:rPr lang="en-US" sz="2400" dirty="0" err="1"/>
              <a:t>storey</a:t>
            </a:r>
            <a:r>
              <a:rPr lang="en-US" sz="2400" dirty="0"/>
              <a:t> residential building to Lawrence Street.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application is Integrated Development requiring approval under the Water Management Act 2000. </a:t>
            </a:r>
            <a:br>
              <a:rPr lang="en-US" sz="2400" dirty="0"/>
            </a:b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Update from David Reynolds, Senior Planner, City of Sydney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8/6/2017 - Design Advisory Panel presentation by David Reynolds on the DA (not open to the public)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Subsequently, a report will be provided to the developer on the DA by the Council raising issues </a:t>
            </a:r>
            <a:r>
              <a:rPr lang="mr-IN" sz="2400" dirty="0" smtClean="0">
                <a:solidFill>
                  <a:srgbClr val="0070C0"/>
                </a:solidFill>
              </a:rPr>
              <a:t>–</a:t>
            </a:r>
            <a:r>
              <a:rPr lang="en-US" sz="2400" dirty="0" smtClean="0">
                <a:solidFill>
                  <a:srgbClr val="0070C0"/>
                </a:solidFill>
              </a:rPr>
              <a:t> this could lead to the developer re-submitting the DA or could mean they go direct to the Land &amp; Environment Court for determination.</a:t>
            </a:r>
            <a:endParaRPr lang="en-A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53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8615" y="180839"/>
            <a:ext cx="7789397" cy="677108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400" dirty="0">
                <a:solidFill>
                  <a:schemeClr val="bg1"/>
                </a:solidFill>
              </a:rPr>
              <a:t>163-173 Euston Road - DA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443" y="1239716"/>
            <a:ext cx="8478904" cy="50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6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8615" y="180839"/>
            <a:ext cx="7789397" cy="677108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400" dirty="0" smtClean="0">
                <a:solidFill>
                  <a:schemeClr val="bg1"/>
                </a:solidFill>
                <a:latin typeface="+mj-lt"/>
              </a:rPr>
              <a:t>Act4Alexandria</a:t>
            </a:r>
            <a:endParaRPr lang="en-AU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654" y="1264959"/>
            <a:ext cx="11206976" cy="2062085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marL="11113" lvl="1"/>
            <a:r>
              <a:rPr lang="en-AU" sz="3200" dirty="0" smtClean="0"/>
              <a:t>Campaign for Alexandria residents to ACT 4 Alexandria and focus their anger on two critical issues:</a:t>
            </a:r>
          </a:p>
          <a:p>
            <a:pPr marL="468313" lvl="1" indent="-457200">
              <a:buFont typeface="Arial" charset="0"/>
              <a:buChar char="•"/>
            </a:pPr>
            <a:r>
              <a:rPr lang="en-AU" sz="3200" dirty="0" smtClean="0"/>
              <a:t>The McEvoy St/Euston Rd widening</a:t>
            </a:r>
          </a:p>
          <a:p>
            <a:pPr marL="468313" lvl="1" indent="-457200">
              <a:buFont typeface="Arial" charset="0"/>
              <a:buChar char="•"/>
            </a:pPr>
            <a:r>
              <a:rPr lang="en-AU" sz="3200" dirty="0" smtClean="0"/>
              <a:t>The lack of a Metro station for Alexandria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6803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8615" y="180839"/>
            <a:ext cx="7789397" cy="677108"/>
          </a:xfrm>
          <a:prstGeom prst="rect">
            <a:avLst/>
          </a:prstGeom>
          <a:noFill/>
        </p:spPr>
        <p:txBody>
          <a:bodyPr wrap="square" lIns="0" tIns="0" rIns="215960" bIns="0" rtlCol="0" anchor="t" anchorCtr="0">
            <a:spAutoFit/>
          </a:bodyPr>
          <a:lstStyle/>
          <a:p>
            <a:pPr algn="r"/>
            <a:r>
              <a:rPr lang="en-AU" sz="4400" dirty="0" smtClean="0">
                <a:solidFill>
                  <a:schemeClr val="bg1"/>
                </a:solidFill>
                <a:latin typeface="+mj-lt"/>
              </a:rPr>
              <a:t>Next meeting</a:t>
            </a:r>
            <a:endParaRPr lang="en-AU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213487"/>
            <a:ext cx="11206976" cy="2062085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marL="468313" lvl="1" indent="-457200">
              <a:buFont typeface="Arial" charset="0"/>
              <a:buChar char="•"/>
            </a:pPr>
            <a:endParaRPr lang="en-AU" sz="3200" dirty="0"/>
          </a:p>
          <a:p>
            <a:pPr marL="468313" lvl="1" indent="-457200">
              <a:buFont typeface="Arial" charset="0"/>
              <a:buChar char="•"/>
            </a:pPr>
            <a:r>
              <a:rPr lang="en-AU" sz="3200" dirty="0" smtClean="0"/>
              <a:t>??</a:t>
            </a:r>
          </a:p>
          <a:p>
            <a:pPr marL="11113" lvl="1"/>
            <a:endParaRPr lang="en-AU" sz="3200" dirty="0" smtClean="0"/>
          </a:p>
          <a:p>
            <a:pPr marL="11113" lvl="1"/>
            <a:r>
              <a:rPr lang="en-AU" sz="3200" dirty="0" smtClean="0"/>
              <a:t>Other suggestions are welcome!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748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1784195" y="2803663"/>
            <a:ext cx="8541834" cy="769423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/>
            <a:r>
              <a:rPr lang="en-AU" sz="4400" b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THANK </a:t>
            </a:r>
            <a:r>
              <a:rPr lang="en-AU" sz="4400" b="1" dirty="0" smtClean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YOU</a:t>
            </a:r>
            <a:endParaRPr lang="en-AU" sz="4400" b="1" dirty="0">
              <a:solidFill>
                <a:schemeClr val="bg1"/>
              </a:solidFill>
              <a:effectLst>
                <a:outerShdw dist="25400" dir="7200000" sx="101000" sy="101000" algn="tl" rotWithShape="0">
                  <a:schemeClr val="tx2">
                    <a:lumMod val="50000"/>
                  </a:scheme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" name="Picture 7" descr="ARAG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0930" y="808693"/>
            <a:ext cx="2213914" cy="149729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2104270" y="5340450"/>
            <a:ext cx="7610168" cy="810460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>
              <a:lnSpc>
                <a:spcPts val="1400"/>
              </a:lnSpc>
            </a:pPr>
            <a:endParaRPr lang="en-AU" sz="2800" b="1" dirty="0">
              <a:solidFill>
                <a:schemeClr val="bg1"/>
              </a:solidFill>
              <a:effectLst>
                <a:outerShdw dist="25400" dir="7200000" sx="101000" sy="101000" algn="tl" rotWithShape="0">
                  <a:schemeClr val="tx2">
                    <a:lumMod val="50000"/>
                  </a:scheme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AU" sz="2800" b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Alexandria Residents Action Group (</a:t>
            </a:r>
            <a:r>
              <a:rPr lang="en-AU" sz="2800" b="1" i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ARAG</a:t>
            </a:r>
            <a:r>
              <a:rPr lang="en-AU" sz="2800" b="1" dirty="0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)</a:t>
            </a:r>
          </a:p>
          <a:p>
            <a:pPr algn="ctr">
              <a:lnSpc>
                <a:spcPts val="1400"/>
              </a:lnSpc>
            </a:pPr>
            <a:endParaRPr lang="en-AU" sz="2800" dirty="0">
              <a:solidFill>
                <a:schemeClr val="bg1"/>
              </a:solidFill>
              <a:effectLst>
                <a:outerShdw dist="25400" dir="7200000" sx="101000" sy="101000" algn="tl" rotWithShape="0">
                  <a:schemeClr val="tx2">
                    <a:lumMod val="50000"/>
                  </a:schemeClr>
                </a:outerShdw>
              </a:effectLst>
              <a:latin typeface="Arial Narrow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AU" sz="2800" dirty="0" err="1">
                <a:solidFill>
                  <a:schemeClr val="bg1"/>
                </a:solidFill>
                <a:effectLst>
                  <a:outerShdw dist="25400" dir="7200000" sx="101000" sy="101000" algn="tl" rotWithShape="0">
                    <a:schemeClr val="tx2">
                      <a:lumMod val="50000"/>
                    </a:schemeClr>
                  </a:outerShdw>
                </a:effectLst>
                <a:latin typeface="Arial Narrow" pitchFamily="34" charset="0"/>
              </a:rPr>
              <a:t>info@arag.org.au</a:t>
            </a:r>
            <a:endParaRPr lang="en-AU" sz="2800" dirty="0">
              <a:solidFill>
                <a:schemeClr val="bg1"/>
              </a:solidFill>
              <a:effectLst>
                <a:outerShdw dist="25400" dir="7200000" sx="101000" sy="101000" algn="tl" rotWithShape="0">
                  <a:schemeClr val="tx2">
                    <a:lumMod val="50000"/>
                  </a:scheme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25944</TotalTime>
  <Words>221</Words>
  <Application>Microsoft Macintosh PowerPoint</Application>
  <PresentationFormat>Widescreen</PresentationFormat>
  <Paragraphs>44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 Narrow</vt:lpstr>
      <vt:lpstr>Calibri</vt:lpstr>
      <vt:lpstr>Mangal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Jimbo</dc:creator>
  <cp:lastModifiedBy>Gary Speechley</cp:lastModifiedBy>
  <cp:revision>564</cp:revision>
  <cp:lastPrinted>2016-10-11T10:18:15Z</cp:lastPrinted>
  <dcterms:created xsi:type="dcterms:W3CDTF">2010-06-13T12:20:37Z</dcterms:created>
  <dcterms:modified xsi:type="dcterms:W3CDTF">2017-06-07T05:00:05Z</dcterms:modified>
</cp:coreProperties>
</file>