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2" r:id="rId5"/>
    <p:sldId id="261" r:id="rId6"/>
    <p:sldId id="265" r:id="rId7"/>
    <p:sldId id="263" r:id="rId8"/>
    <p:sldId id="264" r:id="rId9"/>
    <p:sldId id="267" r:id="rId10"/>
    <p:sldId id="266" r:id="rId11"/>
    <p:sldId id="269" r:id="rId12"/>
    <p:sldId id="268" r:id="rId13"/>
    <p:sldId id="271" r:id="rId14"/>
    <p:sldId id="272" r:id="rId15"/>
    <p:sldId id="279" r:id="rId16"/>
    <p:sldId id="273" r:id="rId17"/>
    <p:sldId id="274" r:id="rId18"/>
    <p:sldId id="270"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autoAdjust="0"/>
    <p:restoredTop sz="94660"/>
  </p:normalViewPr>
  <p:slideViewPr>
    <p:cSldViewPr>
      <p:cViewPr>
        <p:scale>
          <a:sx n="90" d="100"/>
          <a:sy n="90" d="100"/>
        </p:scale>
        <p:origin x="-1074" y="3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6" name="Footer Placeholder 5"/>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7" name="Slide Number Placeholder 6"/>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8" name="Footer Placeholder 7"/>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9" name="Slide Number Placeholder 8"/>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4" name="Footer Placeholder 3"/>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5" name="Slide Number Placeholder 4"/>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3" name="Footer Placeholder 2"/>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4" name="Slide Number Placeholder 3"/>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6" name="Footer Placeholder 5"/>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7" name="Slide Number Placeholder 6"/>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9" name="Slide Number Placeholder 8"/>
          <p:cNvSpPr>
            <a:spLocks noGrp="1"/>
          </p:cNvSpPr>
          <p:nvPr>
            <p:ph type="sldNum" sz="quarter" idx="11"/>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
        <p:nvSpPr>
          <p:cNvPr id="10" name="Footer Placeholder 9"/>
          <p:cNvSpPr>
            <a:spLocks noGrp="1"/>
          </p:cNvSpPr>
          <p:nvPr>
            <p:ph type="ftr" sz="quarter" idx="12"/>
          </p:nvPr>
        </p:nvSpPr>
        <p:spPr>
          <a:xfrm rot="16200000">
            <a:off x="7586910" y="4048760"/>
            <a:ext cx="2367281" cy="365760"/>
          </a:xfrm>
          <a:prstGeom prst="rect">
            <a:avLst/>
          </a:prstGeom>
        </p:spPr>
        <p:txBody>
          <a:bodyPr/>
          <a:lstStyle/>
          <a:p>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FCD2627D-A484-4358-B36D-A7F39ABB8EA2}" type="datetimeFigureOut">
              <a:rPr lang="en-AU" smtClean="0"/>
              <a:pPr/>
              <a:t>10/02/2016</a:t>
            </a:fld>
            <a:endParaRPr lang="en-AU"/>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AU"/>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86C20CC8-5E72-492D-9AE8-89FBE5B8955D}"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tiff"/><Relationship Id="rId1" Type="http://schemas.openxmlformats.org/officeDocument/2006/relationships/slideLayout" Target="../slideLayouts/slideLayout2.xml"/><Relationship Id="rId4" Type="http://schemas.openxmlformats.org/officeDocument/2006/relationships/hyperlink" Target="http://alexandriasundayfunday.com.au/"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731912"/>
          </a:xfrm>
        </p:spPr>
        <p:txBody>
          <a:bodyPr/>
          <a:lstStyle/>
          <a:p>
            <a:r>
              <a:rPr lang="en-AU" dirty="0" smtClean="0"/>
              <a:t>Agenda</a:t>
            </a:r>
            <a:endParaRPr lang="en-AU" dirty="0"/>
          </a:p>
        </p:txBody>
      </p:sp>
      <p:sp>
        <p:nvSpPr>
          <p:cNvPr id="3" name="Subtitle 2"/>
          <p:cNvSpPr>
            <a:spLocks noGrp="1"/>
          </p:cNvSpPr>
          <p:nvPr>
            <p:ph type="subTitle" idx="1"/>
          </p:nvPr>
        </p:nvSpPr>
        <p:spPr>
          <a:xfrm>
            <a:off x="685800" y="2852936"/>
            <a:ext cx="6461760" cy="2785864"/>
          </a:xfrm>
        </p:spPr>
        <p:txBody>
          <a:bodyPr/>
          <a:lstStyle/>
          <a:p>
            <a:pPr marL="342900" indent="-342900">
              <a:buFont typeface="Arial" panose="020B0604020202020204" pitchFamily="34" charset="0"/>
              <a:buChar char="•"/>
            </a:pPr>
            <a:r>
              <a:rPr lang="en-AU" dirty="0"/>
              <a:t>Australian Technology Park - </a:t>
            </a:r>
            <a:r>
              <a:rPr lang="en-AU" dirty="0" err="1"/>
              <a:t>Mirvac</a:t>
            </a:r>
            <a:r>
              <a:rPr lang="en-AU" dirty="0"/>
              <a:t> building plan is on exhibition until 29 February</a:t>
            </a:r>
          </a:p>
          <a:p>
            <a:pPr marL="342900" indent="-342900">
              <a:buFont typeface="Arial" panose="020B0604020202020204" pitchFamily="34" charset="0"/>
              <a:buChar char="•"/>
            </a:pPr>
            <a:r>
              <a:rPr lang="en-AU" dirty="0" err="1" smtClean="0"/>
              <a:t>WestCONnex</a:t>
            </a:r>
            <a:r>
              <a:rPr lang="en-AU" dirty="0" smtClean="0"/>
              <a:t> – where to now?</a:t>
            </a:r>
          </a:p>
          <a:p>
            <a:pPr marL="342900" indent="-342900">
              <a:buFont typeface="Arial" panose="020B0604020202020204" pitchFamily="34" charset="0"/>
              <a:buChar char="•"/>
            </a:pPr>
            <a:r>
              <a:rPr lang="en-AU" dirty="0" smtClean="0"/>
              <a:t>Alexandria Sunday </a:t>
            </a:r>
            <a:r>
              <a:rPr lang="en-AU" dirty="0" err="1" smtClean="0"/>
              <a:t>FunDay</a:t>
            </a:r>
            <a:r>
              <a:rPr lang="en-AU" dirty="0" smtClean="0"/>
              <a:t> – 20 March – save the date!</a:t>
            </a:r>
          </a:p>
          <a:p>
            <a:pPr marL="342900" indent="-342900">
              <a:buFont typeface="Arial" panose="020B0604020202020204" pitchFamily="34" charset="0"/>
              <a:buChar char="•"/>
            </a:pPr>
            <a:r>
              <a:rPr lang="en-AU" dirty="0" smtClean="0"/>
              <a:t>Update on the Alexandria Hotel</a:t>
            </a:r>
            <a:endParaRPr lang="en-AU"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43808" y="332656"/>
            <a:ext cx="2880000" cy="974832"/>
          </a:xfrm>
          <a:prstGeom prst="rect">
            <a:avLst/>
          </a:prstGeom>
        </p:spPr>
      </p:pic>
    </p:spTree>
    <p:extLst>
      <p:ext uri="{BB962C8B-B14F-4D97-AF65-F5344CB8AC3E}">
        <p14:creationId xmlns:p14="http://schemas.microsoft.com/office/powerpoint/2010/main" xmlns="" val="458478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4378498"/>
          </a:xfrm>
        </p:spPr>
        <p:txBody>
          <a:bodyPr/>
          <a:lstStyle/>
          <a:p>
            <a:pPr algn="ctr"/>
            <a:r>
              <a:rPr lang="en-AU" sz="3600" dirty="0" smtClean="0"/>
              <a:t>Central to Eveleigh has started</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26432" t="24397" r="27188" b="27461"/>
          <a:stretch>
            <a:fillRect/>
          </a:stretch>
        </p:blipFill>
        <p:spPr bwMode="auto">
          <a:xfrm>
            <a:off x="755576" y="1052736"/>
            <a:ext cx="7632848"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602634"/>
          </a:xfrm>
        </p:spPr>
        <p:txBody>
          <a:bodyPr/>
          <a:lstStyle/>
          <a:p>
            <a:pPr algn="ctr"/>
            <a:r>
              <a:rPr lang="en-AU" sz="3600" dirty="0" smtClean="0"/>
              <a:t/>
            </a:r>
            <a:br>
              <a:rPr lang="en-AU" sz="3600" dirty="0" smtClean="0"/>
            </a:br>
            <a:r>
              <a:rPr lang="en-AU" sz="3600" dirty="0" smtClean="0"/>
              <a:t/>
            </a:r>
            <a:br>
              <a:rPr lang="en-AU" sz="3600" dirty="0" smtClean="0"/>
            </a:br>
            <a:r>
              <a:rPr lang="en-AU" sz="3600" dirty="0" smtClean="0"/>
              <a:t>The sale of ATP to </a:t>
            </a:r>
            <a:r>
              <a:rPr lang="en-AU" sz="3600" dirty="0" err="1" smtClean="0"/>
              <a:t>Mirvac</a:t>
            </a:r>
            <a:r>
              <a:rPr lang="en-AU" sz="3600" dirty="0" smtClean="0"/>
              <a:t/>
            </a:r>
            <a:br>
              <a:rPr lang="en-AU" sz="3600" dirty="0" smtClean="0"/>
            </a:br>
            <a:r>
              <a:rPr lang="en-AU" sz="3600" dirty="0" smtClean="0"/>
              <a:t> is the first stage.</a:t>
            </a:r>
            <a:br>
              <a:rPr lang="en-AU" sz="3600" dirty="0" smtClean="0"/>
            </a:br>
            <a:r>
              <a:rPr lang="en-AU" sz="3600" dirty="0" smtClean="0"/>
              <a:t/>
            </a:r>
            <a:br>
              <a:rPr lang="en-AU" sz="3600" dirty="0" smtClean="0"/>
            </a:br>
            <a:r>
              <a:rPr lang="en-AU" sz="3600" dirty="0" smtClean="0"/>
              <a:t>The “State Significant Development”</a:t>
            </a:r>
            <a:br>
              <a:rPr lang="en-AU" sz="3600" dirty="0" smtClean="0"/>
            </a:br>
            <a:r>
              <a:rPr lang="en-AU" sz="3600" dirty="0" smtClean="0"/>
              <a:t>Environmental Impact Statement for the ATP is currently on exhibition until 29 February.</a:t>
            </a:r>
            <a:br>
              <a:rPr lang="en-AU" sz="3600" dirty="0" smtClean="0"/>
            </a:br>
            <a:r>
              <a:rPr lang="en-AU" sz="3600" dirty="0" smtClean="0"/>
              <a:t/>
            </a:r>
            <a:br>
              <a:rPr lang="en-AU" sz="3600" dirty="0" smtClean="0"/>
            </a:br>
            <a:r>
              <a:rPr lang="en-AU" sz="3600" dirty="0" smtClean="0"/>
              <a:t>What will it be like?</a:t>
            </a:r>
            <a:br>
              <a:rPr lang="en-AU" sz="3600" dirty="0" smtClean="0"/>
            </a:br>
            <a:r>
              <a:rPr lang="en-AU" sz="3600" dirty="0" smtClean="0"/>
              <a:t/>
            </a:r>
            <a:br>
              <a:rPr lang="en-AU" sz="3600" dirty="0" smtClean="0"/>
            </a:br>
            <a:r>
              <a:rPr lang="en-AU" sz="3600" dirty="0" smtClean="0"/>
              <a:t/>
            </a:r>
            <a:br>
              <a:rPr lang="en-AU" sz="3600" dirty="0" smtClean="0"/>
            </a:b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The EIS tells us that there will be:</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1412776"/>
            <a:ext cx="8280920" cy="5078313"/>
          </a:xfrm>
          <a:prstGeom prst="rect">
            <a:avLst/>
          </a:prstGeom>
          <a:noFill/>
        </p:spPr>
        <p:txBody>
          <a:bodyPr wrap="square" rtlCol="0">
            <a:spAutoFit/>
          </a:bodyPr>
          <a:lstStyle/>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Lots of construction until 2019 -2020.</a:t>
            </a:r>
          </a:p>
          <a:p>
            <a:pPr marL="742950" lvl="1" indent="-285750"/>
            <a:r>
              <a:rPr lang="en-AU" dirty="0" smtClean="0"/>
              <a:t>Monday to Friday – 7am to 6pm</a:t>
            </a:r>
          </a:p>
          <a:p>
            <a:pPr marL="742950" lvl="1" indent="-285750"/>
            <a:r>
              <a:rPr lang="en-AU" dirty="0" smtClean="0"/>
              <a:t>Saturday – 7am to 5pm</a:t>
            </a:r>
          </a:p>
          <a:p>
            <a:pPr marL="742950" lvl="1" indent="-285750"/>
            <a:r>
              <a:rPr lang="en-AU" dirty="0" smtClean="0"/>
              <a:t>N</a:t>
            </a:r>
            <a:r>
              <a:rPr lang="en-AU" dirty="0" smtClean="0"/>
              <a:t>ew </a:t>
            </a:r>
            <a:r>
              <a:rPr lang="en-AU" dirty="0" smtClean="0"/>
              <a:t>road egress at Alexander </a:t>
            </a:r>
            <a:r>
              <a:rPr lang="en-AU" dirty="0" smtClean="0"/>
              <a:t>Street</a:t>
            </a:r>
          </a:p>
          <a:p>
            <a:pPr marL="742950" lvl="1" indent="-285750"/>
            <a:r>
              <a:rPr lang="en-AU" dirty="0" smtClean="0"/>
              <a:t>Stockpile on Vice Chancellors oval</a:t>
            </a:r>
            <a:endParaRPr lang="en-AU" dirty="0" smtClean="0"/>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3 new buildings (that don’t comply with the existing </a:t>
            </a:r>
            <a:r>
              <a:rPr lang="en-AU" dirty="0"/>
              <a:t>D</a:t>
            </a:r>
            <a:r>
              <a:rPr lang="en-AU" dirty="0" smtClean="0"/>
              <a:t>evelopment Control Plan)</a:t>
            </a:r>
          </a:p>
          <a:p>
            <a:pPr marL="285750" indent="-285750"/>
            <a:endParaRPr lang="en-AU" dirty="0" smtClean="0"/>
          </a:p>
          <a:p>
            <a:pPr marL="285750" indent="-285750">
              <a:buFont typeface="Arial" panose="020B0604020202020204" pitchFamily="34" charset="0"/>
              <a:buChar char="•"/>
            </a:pPr>
            <a:r>
              <a:rPr lang="en-AU" dirty="0" smtClean="0"/>
              <a:t>Extra 10,000 workers (relocating from Parramatta and Olympic Park)</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24 hour 7 day operations</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More crowded trains</a:t>
            </a:r>
          </a:p>
          <a:p>
            <a:pPr marL="285750" indent="-285750"/>
            <a:endParaRPr lang="en-AU" dirty="0" smtClean="0"/>
          </a:p>
          <a:p>
            <a:pPr marL="285750" indent="-285750">
              <a:buFont typeface="Arial" panose="020B0604020202020204" pitchFamily="34" charset="0"/>
              <a:buChar char="•"/>
            </a:pPr>
            <a:r>
              <a:rPr lang="en-AU" dirty="0" smtClean="0"/>
              <a:t>More traffic</a:t>
            </a:r>
          </a:p>
          <a:p>
            <a:pPr marL="285750" indent="-285750">
              <a:buFont typeface="Arial" panose="020B0604020202020204" pitchFamily="34" charset="0"/>
              <a:buChar char="•"/>
            </a:pPr>
            <a:endParaRPr lang="en-AU" dirty="0" smtClean="0"/>
          </a:p>
          <a:p>
            <a:pPr marL="285750" indent="-285750"/>
            <a:endParaRPr lang="en-AU"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The EIS tells us that there will be:</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1412776"/>
            <a:ext cx="8280920" cy="4524315"/>
          </a:xfrm>
          <a:prstGeom prst="rect">
            <a:avLst/>
          </a:prstGeom>
          <a:noFill/>
        </p:spPr>
        <p:txBody>
          <a:bodyPr wrap="square" rtlCol="0">
            <a:spAutoFit/>
          </a:bodyPr>
          <a:lstStyle/>
          <a:p>
            <a:pPr marL="285750" indent="-285750">
              <a:buFont typeface="Arial" panose="020B0604020202020204" pitchFamily="34" charset="0"/>
              <a:buChar char="•"/>
            </a:pPr>
            <a:r>
              <a:rPr lang="en-AU" dirty="0" smtClean="0"/>
              <a:t>Operational Noise </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More traffic noise</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Reflexivity</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26 large commercial waste bins to be emptied and taken away each day</a:t>
            </a:r>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Lots of community facilities in multipurpose building (mainly for workers but maybe we can also use some)</a:t>
            </a:r>
          </a:p>
          <a:p>
            <a:pPr marL="742950" lvl="1" indent="-285750">
              <a:buFont typeface="Arial" panose="020B0604020202020204" pitchFamily="34" charset="0"/>
              <a:buChar char="•"/>
            </a:pPr>
            <a:r>
              <a:rPr lang="en-AU" dirty="0" smtClean="0"/>
              <a:t>Child care, retail, gym, supermarket  – 24x7</a:t>
            </a:r>
          </a:p>
          <a:p>
            <a:pPr marL="742950" lvl="1" indent="-285750">
              <a:buFont typeface="Arial" panose="020B0604020202020204" pitchFamily="34" charset="0"/>
              <a:buChar char="•"/>
            </a:pPr>
            <a:r>
              <a:rPr lang="en-AU" dirty="0" smtClean="0"/>
              <a:t>Community offices ????</a:t>
            </a:r>
          </a:p>
          <a:p>
            <a:pPr marL="285750" indent="-285750"/>
            <a:endParaRPr lang="en-AU" dirty="0" smtClean="0"/>
          </a:p>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And lots more.....</a:t>
            </a:r>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7620000" cy="3816424"/>
          </a:xfrm>
        </p:spPr>
        <p:txBody>
          <a:bodyPr anchor="t"/>
          <a:lstStyle/>
          <a:p>
            <a:r>
              <a:rPr lang="en-AU" sz="2400" dirty="0" smtClean="0"/>
              <a:t>From the EIS</a:t>
            </a:r>
            <a:br>
              <a:rPr lang="en-AU" sz="2400" dirty="0" smtClean="0"/>
            </a:br>
            <a:r>
              <a:rPr lang="en-AU" sz="2400" dirty="0" smtClean="0"/>
              <a:t/>
            </a:r>
            <a:br>
              <a:rPr lang="en-AU" sz="2400" dirty="0" smtClean="0"/>
            </a:br>
            <a:r>
              <a:rPr lang="en-AU" sz="2400" dirty="0" smtClean="0"/>
              <a:t>“Buildings 1 and 2 are wider and generally exhibit greater bulk when compared to the existing Media City / Channel 7 building and other buildings within ATP” </a:t>
            </a:r>
            <a:endParaRPr lang="en-AU"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itle 1"/>
          <p:cNvSpPr txBox="1">
            <a:spLocks/>
          </p:cNvSpPr>
          <p:nvPr/>
        </p:nvSpPr>
        <p:spPr>
          <a:xfrm>
            <a:off x="457200" y="274638"/>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AU" sz="3600" dirty="0"/>
              <a:t>What will it look like?</a:t>
            </a:r>
            <a:br>
              <a:rPr lang="en-AU" sz="3600" dirty="0"/>
            </a:br>
            <a:endParaRPr lang="en-AU" sz="3600"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The “artist  impression” of Building 1</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pic>
        <p:nvPicPr>
          <p:cNvPr id="6" name="Picture 5"/>
          <p:cNvPicPr/>
          <p:nvPr/>
        </p:nvPicPr>
        <p:blipFill>
          <a:blip r:embed="rId3" cstate="print"/>
          <a:srcRect l="13129" t="22340" r="39984" b="28724"/>
          <a:stretch>
            <a:fillRect/>
          </a:stretch>
        </p:blipFill>
        <p:spPr bwMode="auto">
          <a:xfrm>
            <a:off x="971600" y="1651540"/>
            <a:ext cx="7272808" cy="4297740"/>
          </a:xfrm>
          <a:prstGeom prst="rect">
            <a:avLst/>
          </a:prstGeom>
          <a:noFill/>
          <a:ln w="9525">
            <a:noFill/>
            <a:miter lim="800000"/>
            <a:headEnd/>
            <a:tailEnd/>
          </a:ln>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The “artist  impression” of Building 1</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pic>
        <p:nvPicPr>
          <p:cNvPr id="5" name="Picture 4"/>
          <p:cNvPicPr/>
          <p:nvPr/>
        </p:nvPicPr>
        <p:blipFill>
          <a:blip r:embed="rId3" cstate="print"/>
          <a:srcRect l="13129" t="24749" r="40317" b="18835"/>
          <a:stretch>
            <a:fillRect/>
          </a:stretch>
        </p:blipFill>
        <p:spPr bwMode="auto">
          <a:xfrm>
            <a:off x="755576" y="1842406"/>
            <a:ext cx="7488832" cy="4322898"/>
          </a:xfrm>
          <a:prstGeom prst="rect">
            <a:avLst/>
          </a:prstGeom>
          <a:noFill/>
          <a:ln w="9525">
            <a:noFill/>
            <a:miter lim="800000"/>
            <a:headEnd/>
            <a:tailEnd/>
          </a:ln>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71184" cy="1570186"/>
          </a:xfrm>
        </p:spPr>
        <p:txBody>
          <a:bodyPr/>
          <a:lstStyle/>
          <a:p>
            <a:r>
              <a:rPr lang="en-AU" sz="2800" dirty="0" smtClean="0"/>
              <a:t>Picture of Channel 7 building now.</a:t>
            </a:r>
            <a:br>
              <a:rPr lang="en-AU" sz="2800" dirty="0" smtClean="0"/>
            </a:br>
            <a:r>
              <a:rPr lang="en-AU" sz="2800" dirty="0" smtClean="0"/>
              <a:t>Imagine what it will be like with a long 9 Storey (excluding roof top plant) building between it and Henderson Road.</a:t>
            </a:r>
            <a:endParaRPr lang="en-AU" sz="28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pic>
        <p:nvPicPr>
          <p:cNvPr id="5" name="Picture 4"/>
          <p:cNvPicPr/>
          <p:nvPr/>
        </p:nvPicPr>
        <p:blipFill>
          <a:blip r:embed="rId3" cstate="print"/>
          <a:srcRect l="15958" t="11702" r="15555" b="7956"/>
          <a:stretch>
            <a:fillRect/>
          </a:stretch>
        </p:blipFill>
        <p:spPr bwMode="auto">
          <a:xfrm>
            <a:off x="899592" y="2204864"/>
            <a:ext cx="6840760" cy="3958556"/>
          </a:xfrm>
          <a:prstGeom prst="rect">
            <a:avLst/>
          </a:prstGeom>
          <a:noFill/>
          <a:ln w="9525">
            <a:noFill/>
            <a:miter lim="800000"/>
            <a:headEnd/>
            <a:tailEnd/>
          </a:ln>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The “artist impression” of Building 2</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pic>
        <p:nvPicPr>
          <p:cNvPr id="5" name="Picture 4"/>
          <p:cNvPicPr/>
          <p:nvPr/>
        </p:nvPicPr>
        <p:blipFill>
          <a:blip r:embed="rId3" cstate="print"/>
          <a:srcRect l="13300" t="24746" r="40151" b="22303"/>
          <a:stretch>
            <a:fillRect/>
          </a:stretch>
        </p:blipFill>
        <p:spPr bwMode="auto">
          <a:xfrm>
            <a:off x="1115616" y="1412776"/>
            <a:ext cx="6480720" cy="4680520"/>
          </a:xfrm>
          <a:prstGeom prst="rect">
            <a:avLst/>
          </a:prstGeom>
          <a:noFill/>
          <a:ln w="9525">
            <a:noFill/>
            <a:miter lim="800000"/>
            <a:headEnd/>
            <a:tailEnd/>
          </a:ln>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242594"/>
          </a:xfrm>
        </p:spPr>
        <p:txBody>
          <a:bodyPr/>
          <a:lstStyle/>
          <a:p>
            <a:r>
              <a:rPr lang="en-AU" sz="3600" dirty="0" smtClean="0"/>
              <a:t>Building 2 is huge.</a:t>
            </a:r>
            <a:br>
              <a:rPr lang="en-AU" sz="3600" dirty="0" smtClean="0"/>
            </a:br>
            <a:r>
              <a:rPr lang="en-AU" sz="3600" dirty="0" smtClean="0"/>
              <a:t/>
            </a:r>
            <a:br>
              <a:rPr lang="en-AU" sz="3600" dirty="0" smtClean="0"/>
            </a:br>
            <a:r>
              <a:rPr lang="en-AU" sz="3600" dirty="0" smtClean="0"/>
              <a:t>It will stretch from the steps near the Channel 7 building all the way to the main path through the ATP.</a:t>
            </a:r>
            <a:br>
              <a:rPr lang="en-AU" sz="3600" dirty="0" smtClean="0"/>
            </a:b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1080120"/>
          </a:xfrm>
        </p:spPr>
        <p:txBody>
          <a:bodyPr/>
          <a:lstStyle/>
          <a:p>
            <a:r>
              <a:rPr lang="en-AU" sz="3600" dirty="0" smtClean="0"/>
              <a:t>Some issues with the DA/EIS:</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1052736"/>
            <a:ext cx="8280920" cy="5078313"/>
          </a:xfrm>
          <a:prstGeom prst="rect">
            <a:avLst/>
          </a:prstGeom>
          <a:noFill/>
        </p:spPr>
        <p:txBody>
          <a:bodyPr wrap="square" rtlCol="0">
            <a:spAutoFit/>
          </a:bodyPr>
          <a:lstStyle/>
          <a:p>
            <a:pPr marL="265113" indent="-265113"/>
            <a:r>
              <a:rPr lang="en-AU" dirty="0" smtClean="0"/>
              <a:t> 1. The NSW Government has given the ATP to one of the ten largest most </a:t>
            </a:r>
            <a:r>
              <a:rPr lang="en-AU" b="1" dirty="0" smtClean="0"/>
              <a:t>politically powerful organisations in Australia</a:t>
            </a:r>
            <a:r>
              <a:rPr lang="en-AU" dirty="0" smtClean="0"/>
              <a:t>.</a:t>
            </a:r>
          </a:p>
          <a:p>
            <a:pPr marL="265113" indent="-265113"/>
            <a:r>
              <a:rPr lang="en-AU" dirty="0" smtClean="0"/>
              <a:t> </a:t>
            </a:r>
          </a:p>
          <a:p>
            <a:pPr marL="265113" indent="-265113"/>
            <a:r>
              <a:rPr lang="en-AU" dirty="0" smtClean="0"/>
              <a:t>2. The DA/EIS documents are </a:t>
            </a:r>
            <a:r>
              <a:rPr lang="en-AU" b="1" dirty="0" smtClean="0"/>
              <a:t>twisting and turning the facts</a:t>
            </a:r>
            <a:r>
              <a:rPr lang="en-AU" dirty="0" smtClean="0"/>
              <a:t> and realities of the proud history of the ATP and the importance it plays in so many of our lives to meet the requirements MIRVAC must meet under the </a:t>
            </a:r>
            <a:r>
              <a:rPr lang="en-AU" i="1" dirty="0" smtClean="0"/>
              <a:t>Secretary’s Environmental Planning and Assessment Requirements </a:t>
            </a:r>
            <a:r>
              <a:rPr lang="en-AU" dirty="0" smtClean="0"/>
              <a:t> for DA’s</a:t>
            </a:r>
          </a:p>
          <a:p>
            <a:pPr marL="265113" indent="-265113"/>
            <a:r>
              <a:rPr lang="en-AU" dirty="0" smtClean="0"/>
              <a:t> </a:t>
            </a:r>
          </a:p>
          <a:p>
            <a:pPr marL="265113" indent="-265113"/>
            <a:r>
              <a:rPr lang="en-AU" dirty="0" smtClean="0"/>
              <a:t>3. The ATP so called </a:t>
            </a:r>
            <a:r>
              <a:rPr lang="en-AU" b="1" dirty="0" smtClean="0"/>
              <a:t>improvements - supermarket 24/7, cafes, gym, childcare, - are for the benefit of the  CBA employees</a:t>
            </a:r>
            <a:r>
              <a:rPr lang="en-AU" dirty="0" smtClean="0"/>
              <a:t> even though it is being marketed as benefits for the local community. Another CON. But MIRVAC can’t admit that as the EIS would not then  meet many of the DA assessment criteria.</a:t>
            </a:r>
          </a:p>
          <a:p>
            <a:pPr marL="265113" indent="-265113"/>
            <a:r>
              <a:rPr lang="en-AU" dirty="0" smtClean="0"/>
              <a:t> </a:t>
            </a:r>
          </a:p>
          <a:p>
            <a:pPr marL="265113" indent="-265113"/>
            <a:r>
              <a:rPr lang="en-AU" dirty="0" smtClean="0"/>
              <a:t>4. The so called </a:t>
            </a:r>
            <a:r>
              <a:rPr lang="en-AU" b="1" dirty="0" smtClean="0"/>
              <a:t>Community Building is not for our communities</a:t>
            </a:r>
            <a:r>
              <a:rPr lang="en-AU" dirty="0" smtClean="0"/>
              <a:t>. A complete and deceitful misnomer. The only small space not commercial in the building is very small and is really for commercial IT  businesses, start-ups etc. The name of the building is a complete misnomer, a cynical PR exercise with no substance.</a:t>
            </a:r>
          </a:p>
          <a:p>
            <a:pPr marL="265113" indent="-265113"/>
            <a:r>
              <a:rPr lang="en-AU" dirty="0" smtClean="0"/>
              <a:t> </a:t>
            </a:r>
            <a:endParaRPr lang="en-AU"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1143000"/>
          </a:xfrm>
        </p:spPr>
        <p:txBody>
          <a:bodyPr/>
          <a:lstStyle/>
          <a:p>
            <a:r>
              <a:rPr lang="en-AU" sz="3600" dirty="0" smtClean="0"/>
              <a:t>Some issues with the DA/EIS:</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908720"/>
            <a:ext cx="8280920" cy="5909310"/>
          </a:xfrm>
          <a:prstGeom prst="rect">
            <a:avLst/>
          </a:prstGeom>
          <a:noFill/>
        </p:spPr>
        <p:txBody>
          <a:bodyPr wrap="square" rtlCol="0">
            <a:spAutoFit/>
          </a:bodyPr>
          <a:lstStyle/>
          <a:p>
            <a:pPr marL="180975" indent="-180975"/>
            <a:r>
              <a:rPr lang="en-AU" dirty="0" smtClean="0"/>
              <a:t> 5. </a:t>
            </a:r>
            <a:r>
              <a:rPr lang="en-AU" b="1" dirty="0" smtClean="0"/>
              <a:t>Alexandria and the residents of Alexandria are being sold out again</a:t>
            </a:r>
            <a:r>
              <a:rPr lang="en-AU" dirty="0" smtClean="0"/>
              <a:t>. We are not even mentioned as one of the nearby suburbs. The wrong suburb names are on maps. It is not even subtle in how blatantly the authors of the documents have kept from mentioning that huge Building 1 will have serious impacts of light, noise, pollution and  traffic on our homes in the streets directly opposite the ATP. </a:t>
            </a:r>
            <a:br>
              <a:rPr lang="en-AU" dirty="0" smtClean="0"/>
            </a:br>
            <a:r>
              <a:rPr lang="en-AU" dirty="0" smtClean="0"/>
              <a:t/>
            </a:r>
            <a:br>
              <a:rPr lang="en-AU" dirty="0" smtClean="0"/>
            </a:br>
            <a:r>
              <a:rPr lang="en-AU" dirty="0" smtClean="0"/>
              <a:t>It’s almost as if we don’t exist…. even though our homes and streets are obvious in many photos.</a:t>
            </a:r>
          </a:p>
          <a:p>
            <a:pPr marL="180975" indent="-180975"/>
            <a:r>
              <a:rPr lang="en-AU" dirty="0" smtClean="0"/>
              <a:t> </a:t>
            </a:r>
          </a:p>
          <a:p>
            <a:pPr marL="180975" indent="-180975"/>
            <a:r>
              <a:rPr lang="en-AU" dirty="0" smtClean="0"/>
              <a:t>6. </a:t>
            </a:r>
            <a:r>
              <a:rPr lang="en-AU" b="1" dirty="0" smtClean="0"/>
              <a:t>The Traffic and Parking Section and Report facts are wide open to challenge</a:t>
            </a:r>
            <a:r>
              <a:rPr lang="en-AU" dirty="0" smtClean="0"/>
              <a:t>. As far as I have read the section contains only data on the visitor parking not on the number of employees parking in the ATP. No mention of the cost of parking. Report needs to be thoroughly challenged. They are making claims that the intersection of Mitchell/Davey/Henderson will not be affected even though there will be an increase of 10,000 employees, West CON, Waterloo Station and the huge increase of residents there and of course Ashmore, and the new units in Mitchell and surrounding streets.</a:t>
            </a:r>
            <a:br>
              <a:rPr lang="en-AU" dirty="0" smtClean="0"/>
            </a:br>
            <a:r>
              <a:rPr lang="en-AU" dirty="0" smtClean="0"/>
              <a:t/>
            </a:r>
            <a:br>
              <a:rPr lang="en-AU" dirty="0" smtClean="0"/>
            </a:br>
            <a:r>
              <a:rPr lang="en-AU" dirty="0" smtClean="0"/>
              <a:t>It is a breach of the DA requirements that these factors do not appear to have been taken into consideration.</a:t>
            </a:r>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1143000"/>
          </a:xfrm>
        </p:spPr>
        <p:txBody>
          <a:bodyPr/>
          <a:lstStyle/>
          <a:p>
            <a:r>
              <a:rPr lang="en-AU" sz="3600" dirty="0" smtClean="0"/>
              <a:t>Some issues with the DA/EIS:</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908720"/>
            <a:ext cx="8280920" cy="5909310"/>
          </a:xfrm>
          <a:prstGeom prst="rect">
            <a:avLst/>
          </a:prstGeom>
          <a:noFill/>
        </p:spPr>
        <p:txBody>
          <a:bodyPr wrap="square" rtlCol="0">
            <a:spAutoFit/>
          </a:bodyPr>
          <a:lstStyle/>
          <a:p>
            <a:r>
              <a:rPr lang="en-AU" dirty="0" smtClean="0"/>
              <a:t> </a:t>
            </a:r>
          </a:p>
          <a:p>
            <a:r>
              <a:rPr lang="en-AU" dirty="0" smtClean="0"/>
              <a:t>7. No information has been given of where the employees will be travelling from and how many live out west; how many will have to drive if working shift work or unable to manage child and pram on peak hour trains if child in child care at the ATP.</a:t>
            </a:r>
          </a:p>
          <a:p>
            <a:r>
              <a:rPr lang="en-AU" dirty="0" smtClean="0"/>
              <a:t> </a:t>
            </a:r>
          </a:p>
          <a:p>
            <a:r>
              <a:rPr lang="en-AU" dirty="0" smtClean="0"/>
              <a:t>8. Anybody who uses the </a:t>
            </a:r>
            <a:r>
              <a:rPr lang="en-AU" b="1" dirty="0" smtClean="0"/>
              <a:t>trains to the Western suburbs</a:t>
            </a:r>
            <a:r>
              <a:rPr lang="en-AU" dirty="0" smtClean="0"/>
              <a:t> knows how crowded the trains are at peak times and </a:t>
            </a:r>
            <a:r>
              <a:rPr lang="en-AU" dirty="0" err="1" smtClean="0"/>
              <a:t>unfrequent</a:t>
            </a:r>
            <a:r>
              <a:rPr lang="en-AU" dirty="0" smtClean="0"/>
              <a:t> at other times so to claim that the train and bus services are excellent and of a quality standard is a </a:t>
            </a:r>
            <a:r>
              <a:rPr lang="en-AU" b="1" dirty="0" smtClean="0"/>
              <a:t>complete farce. </a:t>
            </a:r>
            <a:r>
              <a:rPr lang="en-AU" dirty="0" smtClean="0"/>
              <a:t>Unless Redfern Station is improved greatly the Station will become impossibly overcrowded and will become even more unsafe with the influx of the CBA employees. MIRVAC is encouraging people to use the Station and the trains, buses and bikes. Long way to bike from Parramatta!</a:t>
            </a:r>
          </a:p>
          <a:p>
            <a:r>
              <a:rPr lang="en-AU" dirty="0" smtClean="0"/>
              <a:t> </a:t>
            </a:r>
          </a:p>
          <a:p>
            <a:r>
              <a:rPr lang="en-AU" dirty="0" smtClean="0"/>
              <a:t>9.</a:t>
            </a:r>
            <a:r>
              <a:rPr lang="en-AU" b="1" dirty="0" smtClean="0"/>
              <a:t> ATP will be operating 24/7.</a:t>
            </a:r>
            <a:r>
              <a:rPr lang="en-AU" dirty="0" smtClean="0"/>
              <a:t> Call centre staff, gym, supermarket, delivery trucks, etc so traffic in and out of the ATP via Mitchell/Davy/Henderson will be 24/7. Rubbish trucks daily.</a:t>
            </a:r>
          </a:p>
          <a:p>
            <a:endParaRPr lang="en-AU" dirty="0" smtClean="0"/>
          </a:p>
          <a:p>
            <a:r>
              <a:rPr lang="en-AU" dirty="0" smtClean="0"/>
              <a:t>10. </a:t>
            </a:r>
            <a:r>
              <a:rPr lang="en-AU" b="1" dirty="0" smtClean="0"/>
              <a:t>Building will begin in 2017</a:t>
            </a:r>
            <a:r>
              <a:rPr lang="en-AU" dirty="0" smtClean="0"/>
              <a:t> and will continue til buildings open in 2019, 2020. work on the building will be six days a week beginning during the week at 7am.</a:t>
            </a:r>
          </a:p>
          <a:p>
            <a:endParaRPr lang="en-AU" dirty="0" smtClean="0"/>
          </a:p>
          <a:p>
            <a:pPr marL="180975" indent="-180975"/>
            <a:endParaRPr lang="en-AU"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Some issues with the DA/EIS:</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1412776"/>
            <a:ext cx="8280920" cy="5355312"/>
          </a:xfrm>
          <a:prstGeom prst="rect">
            <a:avLst/>
          </a:prstGeom>
          <a:noFill/>
        </p:spPr>
        <p:txBody>
          <a:bodyPr wrap="square" rtlCol="0">
            <a:spAutoFit/>
          </a:bodyPr>
          <a:lstStyle/>
          <a:p>
            <a:pPr marL="265113" indent="-265113"/>
            <a:r>
              <a:rPr lang="en-AU" dirty="0" smtClean="0"/>
              <a:t>11. Size of Buildings 1 and 2 are massive and will impinge on what ever they are near. 2 will completely obliterate the Locomotive Workshops </a:t>
            </a:r>
            <a:r>
              <a:rPr lang="en-AU" b="1" dirty="0" smtClean="0"/>
              <a:t>completely destroying the whole historical and cultural aspects of the ATP.</a:t>
            </a:r>
            <a:r>
              <a:rPr lang="en-AU" dirty="0" smtClean="0"/>
              <a:t> Incredible destructive and sad. Yet MIRVAC boasts of enhancing the heritage of the ATP.</a:t>
            </a:r>
          </a:p>
          <a:p>
            <a:pPr marL="265113" indent="-265113"/>
            <a:r>
              <a:rPr lang="en-AU" dirty="0" smtClean="0"/>
              <a:t> </a:t>
            </a:r>
          </a:p>
          <a:p>
            <a:pPr marL="265113" indent="-265113"/>
            <a:r>
              <a:rPr lang="en-AU" dirty="0" smtClean="0"/>
              <a:t>12. </a:t>
            </a:r>
            <a:r>
              <a:rPr lang="en-AU" b="1" dirty="0" smtClean="0"/>
              <a:t>Building 1 shadows</a:t>
            </a:r>
            <a:r>
              <a:rPr lang="en-AU" dirty="0" smtClean="0"/>
              <a:t> will affect the homes and childcare in Lyne, Alexander and Henderson roads. It is built very close to the Henderson Road and will loom over the footpath as it is so close.</a:t>
            </a:r>
          </a:p>
          <a:p>
            <a:pPr marL="265113" indent="-265113"/>
            <a:r>
              <a:rPr lang="en-AU" dirty="0" smtClean="0"/>
              <a:t> </a:t>
            </a:r>
          </a:p>
          <a:p>
            <a:pPr marL="265113" indent="-265113"/>
            <a:r>
              <a:rPr lang="en-AU" dirty="0" smtClean="0"/>
              <a:t>13. </a:t>
            </a:r>
            <a:r>
              <a:rPr lang="en-AU" b="1" dirty="0" smtClean="0"/>
              <a:t>Our homes. </a:t>
            </a:r>
            <a:r>
              <a:rPr lang="en-AU" dirty="0" smtClean="0"/>
              <a:t>Our </a:t>
            </a:r>
            <a:r>
              <a:rPr lang="en-AU" dirty="0" err="1" smtClean="0"/>
              <a:t>walkability</a:t>
            </a:r>
            <a:r>
              <a:rPr lang="en-AU" dirty="0" smtClean="0"/>
              <a:t> and safety through the Park being threatened by traffic massively increased in and out of the ATP especially across the crossings inside the ATP. </a:t>
            </a:r>
          </a:p>
          <a:p>
            <a:pPr marL="265113" indent="-265113"/>
            <a:r>
              <a:rPr lang="en-AU" dirty="0" smtClean="0"/>
              <a:t> </a:t>
            </a:r>
          </a:p>
          <a:p>
            <a:pPr marL="265113" indent="-265113"/>
            <a:r>
              <a:rPr lang="en-AU" dirty="0" smtClean="0"/>
              <a:t>14. In the final count objecting to the DA is </a:t>
            </a:r>
            <a:r>
              <a:rPr lang="en-AU" b="1" dirty="0" smtClean="0"/>
              <a:t>our responsibility. Not </a:t>
            </a:r>
            <a:r>
              <a:rPr lang="en-AU" b="1" dirty="0" err="1" smtClean="0"/>
              <a:t>Redwatch's</a:t>
            </a:r>
            <a:r>
              <a:rPr lang="en-AU" b="1" dirty="0" smtClean="0"/>
              <a:t>. Not ARAG's. Ours as residents. </a:t>
            </a:r>
            <a:r>
              <a:rPr lang="en-AU" b="1" dirty="0"/>
              <a:t/>
            </a:r>
            <a:br>
              <a:rPr lang="en-AU" b="1" dirty="0"/>
            </a:br>
            <a:r>
              <a:rPr lang="en-AU" b="1" dirty="0" smtClean="0"/>
              <a:t/>
            </a:r>
            <a:br>
              <a:rPr lang="en-AU" b="1" dirty="0" smtClean="0"/>
            </a:br>
            <a:r>
              <a:rPr lang="en-AU" dirty="0" smtClean="0"/>
              <a:t>This is our battle as individual residents. especially those of us whose homes and lifestyles are under threat.</a:t>
            </a:r>
          </a:p>
          <a:p>
            <a:r>
              <a:rPr lang="en-AU" dirty="0" smtClean="0"/>
              <a:t> </a:t>
            </a:r>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dirty="0" smtClean="0"/>
              <a:t>Some issues with the DA/EIS:</a:t>
            </a: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
        <p:nvSpPr>
          <p:cNvPr id="5" name="TextBox 4"/>
          <p:cNvSpPr txBox="1"/>
          <p:nvPr/>
        </p:nvSpPr>
        <p:spPr>
          <a:xfrm>
            <a:off x="539552" y="1412776"/>
            <a:ext cx="8280920" cy="3970318"/>
          </a:xfrm>
          <a:prstGeom prst="rect">
            <a:avLst/>
          </a:prstGeom>
          <a:noFill/>
        </p:spPr>
        <p:txBody>
          <a:bodyPr wrap="square" rtlCol="0">
            <a:spAutoFit/>
          </a:bodyPr>
          <a:lstStyle/>
          <a:p>
            <a:r>
              <a:rPr lang="en-AU" dirty="0" smtClean="0"/>
              <a:t>What will you do about the situation? </a:t>
            </a:r>
          </a:p>
          <a:p>
            <a:endParaRPr lang="en-AU" dirty="0"/>
          </a:p>
          <a:p>
            <a:r>
              <a:rPr lang="en-AU" dirty="0" smtClean="0"/>
              <a:t>Sit and wait to see what happens as occurred with the Channel 7 building?</a:t>
            </a:r>
          </a:p>
          <a:p>
            <a:endParaRPr lang="en-AU" dirty="0"/>
          </a:p>
          <a:p>
            <a:r>
              <a:rPr lang="en-AU" dirty="0" smtClean="0"/>
              <a:t>Challenge the development and hope to influence what is built?</a:t>
            </a:r>
          </a:p>
          <a:p>
            <a:r>
              <a:rPr lang="en-AU" dirty="0" smtClean="0"/>
              <a:t> </a:t>
            </a:r>
          </a:p>
          <a:p>
            <a:r>
              <a:rPr lang="en-AU" dirty="0" smtClean="0"/>
              <a:t>Best to </a:t>
            </a:r>
            <a:r>
              <a:rPr lang="en-AU" b="1" dirty="0" smtClean="0"/>
              <a:t>choose the Sections of the DA/EIS </a:t>
            </a:r>
            <a:r>
              <a:rPr lang="en-AU" dirty="0" smtClean="0"/>
              <a:t>which you feel most passionate about or you have expertise in that area. The  documents are easy yet confronting to read and very easy to spot the weaknesses.</a:t>
            </a:r>
          </a:p>
          <a:p>
            <a:r>
              <a:rPr lang="en-AU" dirty="0" smtClean="0"/>
              <a:t> </a:t>
            </a:r>
          </a:p>
          <a:p>
            <a:endParaRPr lang="en-AU" dirty="0" smtClean="0"/>
          </a:p>
          <a:p>
            <a:endParaRPr lang="en-AU" dirty="0" smtClean="0"/>
          </a:p>
          <a:p>
            <a:endParaRPr lang="en-AU" dirty="0" smtClean="0"/>
          </a:p>
          <a:p>
            <a:r>
              <a:rPr lang="en-AU" dirty="0" smtClean="0"/>
              <a:t> </a:t>
            </a:r>
            <a:r>
              <a:rPr lang="en-AU" b="1" dirty="0" smtClean="0"/>
              <a:t>Rule of Thumb</a:t>
            </a:r>
            <a:r>
              <a:rPr lang="en-AU" dirty="0" smtClean="0"/>
              <a:t> </a:t>
            </a:r>
            <a:endParaRPr lang="en-AU" dirty="0"/>
          </a:p>
        </p:txBody>
      </p:sp>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242594"/>
          </a:xfrm>
        </p:spPr>
        <p:txBody>
          <a:bodyPr/>
          <a:lstStyle/>
          <a:p>
            <a:r>
              <a:rPr lang="en-AU" sz="3600" dirty="0" smtClean="0"/>
              <a:t/>
            </a:r>
            <a:br>
              <a:rPr lang="en-AU" sz="3600" dirty="0" smtClean="0"/>
            </a:br>
            <a:r>
              <a:rPr lang="en-AU" sz="3600" dirty="0" smtClean="0"/>
              <a:t>We  all need to challenge this EIS.</a:t>
            </a:r>
            <a:br>
              <a:rPr lang="en-AU" sz="3600" dirty="0" smtClean="0"/>
            </a:br>
            <a:r>
              <a:rPr lang="en-AU" sz="3600" dirty="0" smtClean="0"/>
              <a:t/>
            </a:r>
            <a:br>
              <a:rPr lang="en-AU" sz="3600" dirty="0" smtClean="0"/>
            </a:br>
            <a:r>
              <a:rPr lang="en-AU" sz="3600" dirty="0" smtClean="0"/>
              <a:t>and remember</a:t>
            </a:r>
            <a:br>
              <a:rPr lang="en-AU" sz="3600" dirty="0" smtClean="0"/>
            </a:br>
            <a:r>
              <a:rPr lang="en-AU" sz="3600" dirty="0" smtClean="0"/>
              <a:t/>
            </a:r>
            <a:br>
              <a:rPr lang="en-AU" sz="3600" dirty="0" smtClean="0"/>
            </a:br>
            <a:r>
              <a:rPr lang="en-AU" sz="3600" dirty="0" smtClean="0"/>
              <a:t>This is only the beginning of the Central to Eveleigh project. </a:t>
            </a:r>
            <a:br>
              <a:rPr lang="en-AU" sz="3600" dirty="0" smtClean="0"/>
            </a:br>
            <a:endParaRPr lang="en-AU"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p:spPr>
      </p:pic>
    </p:spTree>
    <p:extLst>
      <p:ext uri="{BB962C8B-B14F-4D97-AF65-F5344CB8AC3E}">
        <p14:creationId xmlns:p14="http://schemas.microsoft.com/office/powerpoint/2010/main" xmlns="" val="2831010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WesCONnex</a:t>
            </a:r>
            <a:r>
              <a:rPr lang="en-AU" dirty="0" smtClean="0"/>
              <a:t> – where to now?</a:t>
            </a:r>
            <a:endParaRPr lang="en-AU" dirty="0"/>
          </a:p>
        </p:txBody>
      </p:sp>
      <p:sp>
        <p:nvSpPr>
          <p:cNvPr id="3" name="Content Placeholder 2"/>
          <p:cNvSpPr>
            <a:spLocks noGrp="1"/>
          </p:cNvSpPr>
          <p:nvPr>
            <p:ph idx="1"/>
          </p:nvPr>
        </p:nvSpPr>
        <p:spPr/>
        <p:txBody>
          <a:bodyPr>
            <a:normAutofit fontScale="92500"/>
          </a:bodyPr>
          <a:lstStyle/>
          <a:p>
            <a:r>
              <a:rPr lang="en-AU" dirty="0" smtClean="0"/>
              <a:t>Petitions to the Auditors-General to do a complete audit of </a:t>
            </a:r>
            <a:r>
              <a:rPr lang="en-AU" dirty="0" err="1" smtClean="0"/>
              <a:t>WestCONnex</a:t>
            </a:r>
            <a:r>
              <a:rPr lang="en-AU" dirty="0" smtClean="0"/>
              <a:t> – copies available – take copies and get </a:t>
            </a:r>
            <a:r>
              <a:rPr lang="en-AU" smtClean="0"/>
              <a:t>them signed!</a:t>
            </a:r>
            <a:endParaRPr lang="en-AU" dirty="0" smtClean="0"/>
          </a:p>
          <a:p>
            <a:r>
              <a:rPr lang="en-AU" dirty="0" smtClean="0"/>
              <a:t>Proposed motion</a:t>
            </a:r>
            <a:br>
              <a:rPr lang="en-AU" dirty="0" smtClean="0"/>
            </a:br>
            <a:r>
              <a:rPr lang="en-AU" dirty="0" smtClean="0"/>
              <a:t>“ That the Alexandria Residents Action Group fully endorse the submission made to the NSW Planning Department in response to the Environmental Impact Statement on the M5 extension without reservation.</a:t>
            </a:r>
            <a:br>
              <a:rPr lang="en-AU" dirty="0" smtClean="0"/>
            </a:br>
            <a:r>
              <a:rPr lang="en-AU" dirty="0" smtClean="0"/>
              <a:t/>
            </a:r>
            <a:br>
              <a:rPr lang="en-AU" dirty="0" smtClean="0"/>
            </a:br>
            <a:r>
              <a:rPr lang="en-AU" dirty="0" smtClean="0"/>
              <a:t>Further, that the </a:t>
            </a:r>
            <a:r>
              <a:rPr lang="en-AU" dirty="0"/>
              <a:t>Alexandria Residents Action Group </a:t>
            </a:r>
            <a:r>
              <a:rPr lang="en-AU" dirty="0" smtClean="0"/>
              <a:t>reject the </a:t>
            </a:r>
            <a:r>
              <a:rPr lang="en-AU" dirty="0" err="1" smtClean="0"/>
              <a:t>WestCONnex</a:t>
            </a:r>
            <a:r>
              <a:rPr lang="en-AU" dirty="0" smtClean="0"/>
              <a:t> project in its entirety as a solution to Sydney’s traffic and transport issues.</a:t>
            </a:r>
            <a:br>
              <a:rPr lang="en-AU" dirty="0" smtClean="0"/>
            </a:br>
            <a:r>
              <a:rPr lang="en-AU" dirty="0" smtClean="0"/>
              <a:t>We demand that the entire </a:t>
            </a:r>
            <a:r>
              <a:rPr lang="en-AU" dirty="0" err="1" smtClean="0"/>
              <a:t>WestCONnex</a:t>
            </a:r>
            <a:r>
              <a:rPr lang="en-AU" dirty="0" smtClean="0"/>
              <a:t> Project be halted immediately and call upon the Federal and State Auditors General to audit the project and report on their findings as a matter of urgency.”</a:t>
            </a:r>
            <a:endParaRPr lang="en-AU"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a:prstGeom prst="rect">
            <a:avLst/>
          </a:prstGeom>
        </p:spPr>
      </p:pic>
    </p:spTree>
    <p:extLst>
      <p:ext uri="{BB962C8B-B14F-4D97-AF65-F5344CB8AC3E}">
        <p14:creationId xmlns:p14="http://schemas.microsoft.com/office/powerpoint/2010/main" xmlns="" val="4108592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Alexandria Sunday </a:t>
            </a:r>
            <a:r>
              <a:rPr lang="en-AU" dirty="0" err="1" smtClean="0"/>
              <a:t>FunDay</a:t>
            </a:r>
            <a:endParaRPr lang="en-AU"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a:prstGeom prst="rect">
            <a:avLst/>
          </a:prstGeom>
        </p:spPr>
      </p:pic>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1484784"/>
            <a:ext cx="3505200" cy="47965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Content Placeholder 2"/>
          <p:cNvSpPr txBox="1">
            <a:spLocks/>
          </p:cNvSpPr>
          <p:nvPr/>
        </p:nvSpPr>
        <p:spPr>
          <a:xfrm>
            <a:off x="4572000" y="1600200"/>
            <a:ext cx="3505200" cy="4800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AU" dirty="0" smtClean="0"/>
              <a:t>Need more volunteers to help before and on the day:</a:t>
            </a:r>
          </a:p>
          <a:p>
            <a:pPr lvl="1"/>
            <a:r>
              <a:rPr lang="en-AU" dirty="0" smtClean="0"/>
              <a:t>Putting up posters</a:t>
            </a:r>
          </a:p>
          <a:p>
            <a:pPr lvl="1"/>
            <a:r>
              <a:rPr lang="en-AU" dirty="0" smtClean="0"/>
              <a:t>Delivering flyers</a:t>
            </a:r>
          </a:p>
          <a:p>
            <a:pPr lvl="1"/>
            <a:r>
              <a:rPr lang="en-AU" dirty="0" smtClean="0"/>
              <a:t>ARAG BBQ</a:t>
            </a:r>
          </a:p>
          <a:p>
            <a:pPr lvl="1"/>
            <a:r>
              <a:rPr lang="en-AU" dirty="0" smtClean="0"/>
              <a:t>Set up and pull down</a:t>
            </a:r>
          </a:p>
          <a:p>
            <a:r>
              <a:rPr lang="en-AU" dirty="0" smtClean="0"/>
              <a:t>Like the Facebook page and share with friends</a:t>
            </a:r>
          </a:p>
          <a:p>
            <a:r>
              <a:rPr lang="en-AU" dirty="0" smtClean="0"/>
              <a:t>Keep an eye on the website </a:t>
            </a:r>
            <a:r>
              <a:rPr lang="en-AU" dirty="0">
                <a:hlinkClick r:id="rId4"/>
              </a:rPr>
              <a:t>http://alexandriasundayfunday.com.au</a:t>
            </a:r>
            <a:endParaRPr lang="en-AU" dirty="0" smtClean="0"/>
          </a:p>
          <a:p>
            <a:endParaRPr lang="en-AU" dirty="0" smtClean="0"/>
          </a:p>
          <a:p>
            <a:endParaRPr lang="en-AU" dirty="0"/>
          </a:p>
        </p:txBody>
      </p:sp>
    </p:spTree>
    <p:extLst>
      <p:ext uri="{BB962C8B-B14F-4D97-AF65-F5344CB8AC3E}">
        <p14:creationId xmlns:p14="http://schemas.microsoft.com/office/powerpoint/2010/main" xmlns="" val="2237632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Alexandria Hotel - update</a:t>
            </a:r>
            <a:endParaRPr lang="en-AU" dirty="0"/>
          </a:p>
        </p:txBody>
      </p:sp>
      <p:sp>
        <p:nvSpPr>
          <p:cNvPr id="3" name="Content Placeholder 2"/>
          <p:cNvSpPr>
            <a:spLocks noGrp="1"/>
          </p:cNvSpPr>
          <p:nvPr>
            <p:ph idx="1"/>
          </p:nvPr>
        </p:nvSpPr>
        <p:spPr/>
        <p:txBody>
          <a:bodyPr/>
          <a:lstStyle/>
          <a:p>
            <a:r>
              <a:rPr lang="en-AU" dirty="0" smtClean="0"/>
              <a:t>City of Sydney Council legal team have advised that the applicant has discontinued </a:t>
            </a:r>
            <a:r>
              <a:rPr lang="en-AU" dirty="0"/>
              <a:t>their appeals in relation to</a:t>
            </a:r>
            <a:br>
              <a:rPr lang="en-AU" dirty="0"/>
            </a:br>
            <a:r>
              <a:rPr lang="en-AU" dirty="0"/>
              <a:t>the </a:t>
            </a:r>
            <a:r>
              <a:rPr lang="en-AU" dirty="0" smtClean="0"/>
              <a:t>hotel</a:t>
            </a:r>
          </a:p>
          <a:p>
            <a:endParaRPr lang="en-AU"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a:prstGeom prst="rect">
            <a:avLst/>
          </a:prstGeom>
        </p:spPr>
      </p:pic>
    </p:spTree>
    <p:extLst>
      <p:ext uri="{BB962C8B-B14F-4D97-AF65-F5344CB8AC3E}">
        <p14:creationId xmlns:p14="http://schemas.microsoft.com/office/powerpoint/2010/main" xmlns="" val="555318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Other business?</a:t>
            </a:r>
            <a:endParaRPr lang="en-AU" dirty="0"/>
          </a:p>
        </p:txBody>
      </p:sp>
      <p:sp>
        <p:nvSpPr>
          <p:cNvPr id="3" name="Content Placeholder 2"/>
          <p:cNvSpPr>
            <a:spLocks noGrp="1"/>
          </p:cNvSpPr>
          <p:nvPr>
            <p:ph idx="1"/>
          </p:nvPr>
        </p:nvSpPr>
        <p:spPr/>
        <p:txBody>
          <a:bodyPr/>
          <a:lstStyle/>
          <a:p>
            <a:endParaRPr lang="en-AU"/>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79971" y="6496396"/>
            <a:ext cx="1064029" cy="361604"/>
          </a:xfrm>
          <a:prstGeom prst="rect">
            <a:avLst/>
          </a:prstGeom>
        </p:spPr>
      </p:pic>
    </p:spTree>
    <p:extLst>
      <p:ext uri="{BB962C8B-B14F-4D97-AF65-F5344CB8AC3E}">
        <p14:creationId xmlns:p14="http://schemas.microsoft.com/office/powerpoint/2010/main" xmlns="" val="5553186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AG-PresentationTemplate (2)">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ARAG-PresentationTemplate (2)</Template>
  <TotalTime>234</TotalTime>
  <Words>442</Words>
  <Application>Microsoft Office PowerPoint</Application>
  <PresentationFormat>On-screen Show (4:3)</PresentationFormat>
  <Paragraphs>105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ARAG-PresentationTemplate (2)</vt:lpstr>
      <vt:lpstr>Agenda</vt:lpstr>
      <vt:lpstr>Central to Eveleigh has started</vt:lpstr>
      <vt:lpstr>Slide 3</vt:lpstr>
      <vt:lpstr>  The sale of ATP to Mirvac  is the first stage.  The “State Significant Development” Environmental Impact Statement for the ATP is currently on exhibition until 29 February.  What will it be like?   </vt:lpstr>
      <vt:lpstr>The EIS tells us that there will be:</vt:lpstr>
      <vt:lpstr>The EIS tells us that there will be:</vt:lpstr>
      <vt:lpstr>From the EIS  “Buildings 1 and 2 are wider and generally exhibit greater bulk when compared to the existing Media City / Channel 7 building and other buildings within ATP” </vt:lpstr>
      <vt:lpstr>The “artist  impression” of Building 1</vt:lpstr>
      <vt:lpstr>The “artist  impression” of Building 1</vt:lpstr>
      <vt:lpstr>Picture of Channel 7 building now. Imagine what it will be like with a long 9 Storey (excluding roof top plant) building between it and Henderson Road.</vt:lpstr>
      <vt:lpstr>The “artist impression” of Building 2</vt:lpstr>
      <vt:lpstr>Building 2 is huge.  It will stretch from the steps near the Channel 7 building all the way to the main path through the ATP. </vt:lpstr>
      <vt:lpstr>Some issues with the DA/EIS:</vt:lpstr>
      <vt:lpstr>Some issues with the DA/EIS:</vt:lpstr>
      <vt:lpstr>Some issues with the DA/EIS:</vt:lpstr>
      <vt:lpstr>Some issues with the DA/EIS:</vt:lpstr>
      <vt:lpstr>Some issues with the DA/EIS:</vt:lpstr>
      <vt:lpstr> We  all need to challenge this EIS.  and remember  This is only the beginning of the Central to Eveleigh project.  </vt:lpstr>
      <vt:lpstr>WesCONnex – where to now?</vt:lpstr>
      <vt:lpstr>Alexandria Sunday FunDay</vt:lpstr>
      <vt:lpstr>Alexandria Hotel - update</vt:lpstr>
      <vt:lpstr>Other business?</vt:lpstr>
    </vt:vector>
  </TitlesOfParts>
  <Company>AMP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Vanessa Knight</dc:creator>
  <cp:lastModifiedBy>Joy</cp:lastModifiedBy>
  <cp:revision>28</cp:revision>
  <dcterms:created xsi:type="dcterms:W3CDTF">2015-02-09T00:43:09Z</dcterms:created>
  <dcterms:modified xsi:type="dcterms:W3CDTF">2016-02-10T03:32:32Z</dcterms:modified>
</cp:coreProperties>
</file>